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03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44213AF-26F6-41FA-8D85-E2C5388D6E58}" type="datetimeFigureOut">
              <a:rPr lang="en-US" smtClean="0"/>
              <a:pPr/>
              <a:t>7/22/2012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23958-1FC1-45F2-8466-778703E3D6D0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4245F-AF79-40BD-83D2-6994C63B94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7CADCC-6C39-42AB-866A-94ED54D51CF4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05604-7D46-4269-81EE-8C44631109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E73BC-E2A6-4A95-AED6-69278C86E962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BF25-B671-4523-BC8D-83808EF472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5B4C9-87F5-4305-B5E4-E086024C1536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2E56C-4122-4E90-A9B7-3D9555E1A4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2A72C-E159-4E2B-9247-F93EDFB2D85D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B836F-AAA2-4FE2-BFA2-695B18E21B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73DB-BD95-4C1F-A3C5-F8553888C777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22A1E-C771-4155-B4F0-9C7F2F0D1E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E77EC-A55C-419D-9A2C-108CF4FC9C6B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A9FC9-C973-4291-B206-DBBDE5A7F0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A5934-C5B4-4598-8D57-0E776507943A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37911-6638-4729-9879-043A8C2AC5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34438-CCE8-47B2-B7C9-52EC7BA04BA6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8F688-19C3-4C38-BDC1-84C23237CF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E81A2B-26DC-431F-B632-543000AFA17A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109ED-AA0B-423D-94FF-4567F237937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87E2EBD3-881B-477A-B3A7-69C752C45338}" type="datetimeFigureOut">
              <a:rPr lang="ru-RU" smtClean="0"/>
              <a:pPr>
                <a:defRPr/>
              </a:pPr>
              <a:t>22.07.2012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3EA4E0A-8418-4B9B-835F-BED863AB67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i="1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i="1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i="1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i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357188" y="3933056"/>
            <a:ext cx="8143875" cy="108012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0649"/>
            <a:ext cx="6400800" cy="1440160"/>
          </a:xfrm>
        </p:spPr>
        <p:txBody>
          <a:bodyPr rtlCol="0">
            <a:normAutofit fontScale="92500" lnSpcReduction="20000"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Осинцева Лариса Анатольевна,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учитель русского языка и литературы 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МБОУ ООШ №10 города Таштагола, Кемеровской области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pic>
        <p:nvPicPr>
          <p:cNvPr id="4" name="Рисунок 3" descr="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740352" y="332656"/>
            <a:ext cx="1143000" cy="1143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2132856"/>
            <a:ext cx="777686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i="1" kern="0" dirty="0" smtClean="0">
                <a:solidFill>
                  <a:schemeClr val="accent2"/>
                </a:solidFill>
                <a:latin typeface="Times New Roman"/>
                <a:ea typeface="+mj-ea"/>
                <a:cs typeface="Times New Roman"/>
              </a:rPr>
              <a:t>Конкурс  </a:t>
            </a:r>
            <a:r>
              <a:rPr lang="ru-RU" sz="3600" b="1" i="1" kern="0" dirty="0" smtClean="0">
                <a:solidFill>
                  <a:schemeClr val="accent2"/>
                </a:solidFill>
                <a:latin typeface="Times New Roman"/>
                <a:ea typeface="+mj-ea"/>
                <a:cs typeface="Times New Roman"/>
              </a:rPr>
              <a:t>ПО РУССКОМУ ЯЗЫКУ </a:t>
            </a:r>
            <a:r>
              <a:rPr lang="ru-RU" sz="4400" i="1" kern="0" dirty="0" smtClean="0">
                <a:solidFill>
                  <a:srgbClr val="808080">
                    <a:lumMod val="50000"/>
                  </a:srgbClr>
                </a:solidFill>
                <a:latin typeface="Times New Roman"/>
                <a:ea typeface="+mj-ea"/>
                <a:cs typeface="Times New Roman"/>
              </a:rPr>
              <a:t/>
            </a:r>
            <a:br>
              <a:rPr lang="ru-RU" sz="4400" i="1" kern="0" dirty="0" smtClean="0">
                <a:solidFill>
                  <a:srgbClr val="808080">
                    <a:lumMod val="50000"/>
                  </a:srgbClr>
                </a:solidFill>
                <a:latin typeface="Times New Roman"/>
                <a:ea typeface="+mj-ea"/>
                <a:cs typeface="Times New Roman"/>
              </a:rPr>
            </a:br>
            <a:r>
              <a:rPr lang="ru-RU" sz="4400" i="1" kern="0" dirty="0" smtClean="0">
                <a:solidFill>
                  <a:srgbClr val="808080">
                    <a:lumMod val="50000"/>
                  </a:srgbClr>
                </a:solidFill>
                <a:latin typeface="Times New Roman"/>
                <a:ea typeface="+mj-ea"/>
                <a:cs typeface="Times New Roman"/>
              </a:rPr>
              <a:t/>
            </a:r>
            <a:br>
              <a:rPr lang="ru-RU" sz="4400" i="1" kern="0" dirty="0" smtClean="0">
                <a:solidFill>
                  <a:srgbClr val="808080">
                    <a:lumMod val="50000"/>
                  </a:srgbClr>
                </a:solidFill>
                <a:latin typeface="Times New Roman"/>
                <a:ea typeface="+mj-ea"/>
                <a:cs typeface="Times New Roman"/>
              </a:rPr>
            </a:br>
            <a:r>
              <a:rPr lang="ru-RU" sz="4400" i="1" kern="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ea typeface="+mj-ea"/>
                <a:cs typeface="Times New Roman"/>
              </a:rPr>
              <a:t>5 КЛАСС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582737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9.Укажите вариант, в котором есть глагол(-</a:t>
            </a:r>
            <a:r>
              <a:rPr lang="ru-RU" sz="4000" dirty="0" err="1" smtClean="0"/>
              <a:t>ы</a:t>
            </a:r>
            <a:r>
              <a:rPr lang="ru-RU" sz="4000" dirty="0" smtClean="0"/>
              <a:t>) несовершенного вида</a:t>
            </a:r>
            <a:endParaRPr lang="ru-RU" sz="4000" dirty="0"/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2428875"/>
            <a:ext cx="8229600" cy="36972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Попрыгунья стрекоза лето красное пропела.</a:t>
            </a:r>
          </a:p>
          <a:p>
            <a:pPr>
              <a:buNone/>
            </a:pPr>
            <a:r>
              <a:rPr lang="ru-RU" dirty="0" smtClean="0"/>
              <a:t>Б) Ты спишь: без умолку шумит вода.</a:t>
            </a:r>
          </a:p>
          <a:p>
            <a:pPr>
              <a:buNone/>
            </a:pPr>
            <a:r>
              <a:rPr lang="ru-RU" dirty="0" smtClean="0"/>
              <a:t>В) Молния сверкнула в последний раз, и дождь постепенно прекратился.</a:t>
            </a:r>
          </a:p>
          <a:p>
            <a:pPr>
              <a:buNone/>
            </a:pPr>
            <a:r>
              <a:rPr lang="ru-RU" dirty="0" smtClean="0"/>
              <a:t>Г) Вечером началась гроза.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544522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7787208" cy="1498178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10.Укажите вариант, в котором представленная пара слов не является антонимами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робкий- смелый</a:t>
            </a:r>
          </a:p>
          <a:p>
            <a:pPr>
              <a:buNone/>
            </a:pPr>
            <a:r>
              <a:rPr lang="ru-RU" dirty="0" smtClean="0"/>
              <a:t>Б) гигант-карлик</a:t>
            </a:r>
          </a:p>
          <a:p>
            <a:pPr>
              <a:buNone/>
            </a:pPr>
            <a:r>
              <a:rPr lang="ru-RU" dirty="0" smtClean="0"/>
              <a:t>В) холодный- вспыльчивый</a:t>
            </a:r>
          </a:p>
          <a:p>
            <a:pPr>
              <a:buNone/>
            </a:pPr>
            <a:r>
              <a:rPr lang="ru-RU" dirty="0" smtClean="0"/>
              <a:t>Г) благородный- подлый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139952" y="49411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355160" cy="936104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dirty="0" smtClean="0"/>
              <a:t>11.Укажите вариант, в котором представлено многозначное слово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2357438"/>
            <a:ext cx="8229600" cy="37687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кроссворд</a:t>
            </a:r>
          </a:p>
          <a:p>
            <a:pPr>
              <a:buNone/>
            </a:pPr>
            <a:r>
              <a:rPr lang="ru-RU" dirty="0" smtClean="0"/>
              <a:t>Б) кладовая</a:t>
            </a:r>
          </a:p>
          <a:p>
            <a:pPr>
              <a:buNone/>
            </a:pPr>
            <a:r>
              <a:rPr lang="ru-RU" dirty="0" smtClean="0"/>
              <a:t>В) пойма</a:t>
            </a:r>
          </a:p>
          <a:p>
            <a:pPr>
              <a:buNone/>
            </a:pPr>
            <a:r>
              <a:rPr lang="ru-RU" dirty="0" smtClean="0"/>
              <a:t>Г) сердиться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11960" y="49411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714202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12.Укажите, как называются выделенные слова в словосочетаниях: </a:t>
            </a:r>
            <a:r>
              <a:rPr lang="ru-RU" sz="4000" i="1" dirty="0" smtClean="0"/>
              <a:t>топить баню</a:t>
            </a:r>
            <a:r>
              <a:rPr lang="en-US" sz="4000" i="1" dirty="0" smtClean="0"/>
              <a:t>;</a:t>
            </a:r>
            <a:r>
              <a:rPr lang="ru-RU" sz="4000" i="1" dirty="0" smtClean="0"/>
              <a:t> топить сало</a:t>
            </a:r>
            <a:endParaRPr lang="ru-RU" sz="4000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синонимы</a:t>
            </a:r>
          </a:p>
          <a:p>
            <a:pPr>
              <a:buNone/>
            </a:pPr>
            <a:r>
              <a:rPr lang="ru-RU" dirty="0" smtClean="0"/>
              <a:t>Б) антонимы</a:t>
            </a:r>
          </a:p>
          <a:p>
            <a:pPr>
              <a:buNone/>
            </a:pPr>
            <a:r>
              <a:rPr lang="ru-RU" dirty="0" smtClean="0"/>
              <a:t>В) омонимы</a:t>
            </a:r>
          </a:p>
          <a:p>
            <a:pPr>
              <a:buNone/>
            </a:pPr>
            <a:r>
              <a:rPr lang="ru-RU" dirty="0" smtClean="0"/>
              <a:t>Г) паронимы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95936" y="458112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114300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13.Укажите вариант, в котором  количество букв и звуков совпадает</a:t>
            </a:r>
            <a:endParaRPr lang="ru-RU" sz="4000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ненастный</a:t>
            </a:r>
          </a:p>
          <a:p>
            <a:pPr>
              <a:buNone/>
            </a:pPr>
            <a:r>
              <a:rPr lang="ru-RU" dirty="0" smtClean="0"/>
              <a:t>Б) чтобы</a:t>
            </a:r>
          </a:p>
          <a:p>
            <a:pPr>
              <a:buNone/>
            </a:pPr>
            <a:r>
              <a:rPr lang="ru-RU" dirty="0" smtClean="0"/>
              <a:t>В) яма</a:t>
            </a:r>
          </a:p>
          <a:p>
            <a:pPr>
              <a:buNone/>
            </a:pPr>
            <a:r>
              <a:rPr lang="ru-RU" dirty="0" smtClean="0"/>
              <a:t>Г) плачь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03848" y="407707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14.Укажите вариант, в котором употреблено слово в переносном значении.</a:t>
            </a:r>
            <a:endParaRPr lang="ru-RU" dirty="0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3625850"/>
          </a:xfrm>
        </p:spPr>
        <p:txBody>
          <a:bodyPr/>
          <a:lstStyle/>
          <a:p>
            <a:r>
              <a:rPr lang="ru-RU" smtClean="0"/>
              <a:t>А) храбрый воин</a:t>
            </a:r>
          </a:p>
          <a:p>
            <a:r>
              <a:rPr lang="ru-RU" smtClean="0"/>
              <a:t>Б) горячий песок</a:t>
            </a:r>
          </a:p>
          <a:p>
            <a:r>
              <a:rPr lang="ru-RU" smtClean="0"/>
              <a:t>В) бегут спортсмены</a:t>
            </a:r>
          </a:p>
          <a:p>
            <a:r>
              <a:rPr lang="ru-RU" smtClean="0"/>
              <a:t>Г) время бежит</a:t>
            </a:r>
          </a:p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6444208" y="566124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Г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15. Укажите вариант, в котором слово состоит из приставки, корня, суффикса и окончания.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57200" y="2786063"/>
            <a:ext cx="8229600" cy="3340100"/>
          </a:xfrm>
        </p:spPr>
        <p:txBody>
          <a:bodyPr/>
          <a:lstStyle/>
          <a:p>
            <a:r>
              <a:rPr lang="ru-RU" smtClean="0"/>
              <a:t>А) вазочка</a:t>
            </a:r>
          </a:p>
          <a:p>
            <a:r>
              <a:rPr lang="ru-RU" smtClean="0"/>
              <a:t>Б) прибрежный</a:t>
            </a:r>
          </a:p>
          <a:p>
            <a:r>
              <a:rPr lang="ru-RU" smtClean="0"/>
              <a:t>В) стекольщик</a:t>
            </a:r>
          </a:p>
          <a:p>
            <a:r>
              <a:rPr lang="ru-RU" smtClean="0"/>
              <a:t>Г)  шорох</a:t>
            </a:r>
          </a:p>
          <a:p>
            <a:endParaRPr lang="ru-RU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515719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2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16.Укажите вариант, в котором представлено предложение с однородными подлежащими. </a:t>
            </a:r>
            <a:endParaRPr lang="ru-RU" dirty="0"/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2928938"/>
            <a:ext cx="8229600" cy="3197225"/>
          </a:xfrm>
        </p:spPr>
        <p:txBody>
          <a:bodyPr/>
          <a:lstStyle/>
          <a:p>
            <a:r>
              <a:rPr lang="ru-RU" dirty="0" smtClean="0"/>
              <a:t>А) Я взглянул на дом священника.</a:t>
            </a:r>
          </a:p>
          <a:p>
            <a:r>
              <a:rPr lang="ru-RU" dirty="0" smtClean="0"/>
              <a:t>Б) Овраги заросли дикой смородиной и черемухой.</a:t>
            </a:r>
          </a:p>
          <a:p>
            <a:r>
              <a:rPr lang="ru-RU" dirty="0" smtClean="0"/>
              <a:t>В)  Месяц и звезды ярко сияли.</a:t>
            </a:r>
          </a:p>
          <a:p>
            <a:r>
              <a:rPr lang="ru-RU" dirty="0" smtClean="0"/>
              <a:t>Г) Я остановил Пугачёва и вышел на улицу.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32040" y="57332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9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17. Укажите способ, которым  образован глагол : </a:t>
            </a:r>
            <a:r>
              <a:rPr lang="ru-RU" i="1" dirty="0" smtClean="0"/>
              <a:t>поэтизировать.</a:t>
            </a:r>
            <a:br>
              <a:rPr lang="ru-RU" i="1" dirty="0" smtClean="0"/>
            </a:b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8229600" cy="3554413"/>
          </a:xfrm>
        </p:spPr>
        <p:txBody>
          <a:bodyPr/>
          <a:lstStyle/>
          <a:p>
            <a:r>
              <a:rPr lang="ru-RU" smtClean="0"/>
              <a:t>А)  приставочный</a:t>
            </a:r>
          </a:p>
          <a:p>
            <a:r>
              <a:rPr lang="ru-RU" smtClean="0"/>
              <a:t>Б) суффиксальный</a:t>
            </a:r>
          </a:p>
          <a:p>
            <a:r>
              <a:rPr lang="ru-RU" smtClean="0"/>
              <a:t>В) приставочно-суффиксальный</a:t>
            </a:r>
          </a:p>
          <a:p>
            <a:r>
              <a:rPr lang="ru-RU" smtClean="0"/>
              <a:t>Г) переход одной части речи в другую.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283968" y="551723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85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18. Укажите вариант, в котором неверно выделена буква, обозначающая ударный гласный звук. </a:t>
            </a:r>
            <a:endParaRPr lang="ru-RU" dirty="0"/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57200" y="2786063"/>
            <a:ext cx="8229600" cy="3340100"/>
          </a:xfrm>
        </p:spPr>
        <p:txBody>
          <a:bodyPr/>
          <a:lstStyle/>
          <a:p>
            <a:r>
              <a:rPr lang="ru-RU" smtClean="0"/>
              <a:t>А) антиквАр</a:t>
            </a:r>
          </a:p>
          <a:p>
            <a:r>
              <a:rPr lang="ru-RU" smtClean="0"/>
              <a:t>Б) волочАщий</a:t>
            </a:r>
          </a:p>
          <a:p>
            <a:r>
              <a:rPr lang="ru-RU" smtClean="0"/>
              <a:t>В) докУмент</a:t>
            </a:r>
          </a:p>
          <a:p>
            <a:r>
              <a:rPr lang="ru-RU" smtClean="0"/>
              <a:t>Г) долбИть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80112" y="580526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7715200" cy="1152128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1. Укажите вариант, в котором допущена ошибка в написании слова</a:t>
            </a:r>
            <a:endParaRPr lang="ru-RU" sz="4000" dirty="0"/>
          </a:p>
        </p:txBody>
      </p:sp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457200" y="2786063"/>
            <a:ext cx="8229600" cy="33401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столик</a:t>
            </a:r>
          </a:p>
          <a:p>
            <a:pPr>
              <a:buNone/>
            </a:pPr>
            <a:r>
              <a:rPr lang="ru-RU" dirty="0" smtClean="0"/>
              <a:t>Б) котик</a:t>
            </a:r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дубочик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Г) стульчик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4365104"/>
            <a:ext cx="115212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19.Укажите вариант, в котором  сказуемое выражено именем прилагательным.</a:t>
            </a:r>
            <a:endParaRPr lang="ru-RU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482975"/>
          </a:xfrm>
        </p:spPr>
        <p:txBody>
          <a:bodyPr/>
          <a:lstStyle/>
          <a:p>
            <a:r>
              <a:rPr lang="ru-RU" dirty="0" smtClean="0"/>
              <a:t>А) Липким запахом веет полынь.</a:t>
            </a:r>
          </a:p>
          <a:p>
            <a:r>
              <a:rPr lang="ru-RU" dirty="0" smtClean="0"/>
              <a:t>Б) Небо высокое и прозрачное.</a:t>
            </a:r>
          </a:p>
          <a:p>
            <a:r>
              <a:rPr lang="ru-RU" dirty="0" smtClean="0"/>
              <a:t>В) Не бросай друга в беде.</a:t>
            </a:r>
          </a:p>
          <a:p>
            <a:r>
              <a:rPr lang="ru-RU" dirty="0" smtClean="0"/>
              <a:t>Г) Сегодня бушует ураган.</a:t>
            </a:r>
          </a:p>
          <a:p>
            <a:endParaRPr lang="ru-RU" dirty="0" smtClean="0"/>
          </a:p>
        </p:txBody>
      </p:sp>
      <p:sp>
        <p:nvSpPr>
          <p:cNvPr id="5" name="Прямоугольник 4"/>
          <p:cNvSpPr/>
          <p:nvPr/>
        </p:nvSpPr>
        <p:spPr>
          <a:xfrm>
            <a:off x="5580112" y="53732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511550"/>
          </a:xfrm>
        </p:spPr>
        <p:txBody>
          <a:bodyPr/>
          <a:lstStyle/>
          <a:p>
            <a:r>
              <a:rPr lang="ru-RU" smtClean="0"/>
              <a:t>20. Укажите, какие члены предложения являются однородными в предложении:</a:t>
            </a:r>
            <a:br>
              <a:rPr lang="ru-RU" smtClean="0"/>
            </a:br>
            <a:r>
              <a:rPr lang="ru-RU" i="1" smtClean="0"/>
              <a:t>Воздух прозрачен и чист.</a:t>
            </a:r>
            <a:endParaRPr lang="ru-RU" smtClean="0"/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>
          <a:xfrm>
            <a:off x="457200" y="3571875"/>
            <a:ext cx="8229600" cy="2554288"/>
          </a:xfrm>
        </p:spPr>
        <p:txBody>
          <a:bodyPr/>
          <a:lstStyle/>
          <a:p>
            <a:r>
              <a:rPr lang="ru-RU" smtClean="0"/>
              <a:t>А) определения</a:t>
            </a:r>
          </a:p>
          <a:p>
            <a:r>
              <a:rPr lang="ru-RU" smtClean="0"/>
              <a:t>Б) подлежащие</a:t>
            </a:r>
          </a:p>
          <a:p>
            <a:r>
              <a:rPr lang="ru-RU" smtClean="0"/>
              <a:t>В) сказуемые</a:t>
            </a:r>
          </a:p>
          <a:p>
            <a:r>
              <a:rPr lang="ru-RU" smtClean="0"/>
              <a:t>Г) дополнения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220072" y="55892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21. Укажите вариант, в котором  представлено сложное предложение( знаки препинания не расставлены).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457200" y="3143250"/>
            <a:ext cx="8229600" cy="2982913"/>
          </a:xfrm>
        </p:spPr>
        <p:txBody>
          <a:bodyPr/>
          <a:lstStyle/>
          <a:p>
            <a:r>
              <a:rPr lang="ru-RU" smtClean="0"/>
              <a:t>А) Однажды нам подарили молодую белку.</a:t>
            </a:r>
          </a:p>
          <a:p>
            <a:r>
              <a:rPr lang="ru-RU" smtClean="0"/>
              <a:t>Б) Скоро она стала совсем ручная.</a:t>
            </a:r>
          </a:p>
          <a:p>
            <a:r>
              <a:rPr lang="ru-RU" smtClean="0"/>
              <a:t>В) Утро было холодным.</a:t>
            </a:r>
          </a:p>
          <a:p>
            <a:r>
              <a:rPr lang="ru-RU" smtClean="0"/>
              <a:t>Г) Очень хотелось есть но на островке ничего не росло.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08104" y="573325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Г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22. Укажите вариант, в котором допущена пунктуационная ошибка.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А) Щёлкнет он пальцами и зазвенит по всему лесу воздух хрустальными колокольчиками.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Б) Однажды Тим вышел за ворота, посмотрел направо, посмотрел налево и побежал в поле.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В) Сидит бедная девушка на снегу под  ёлкой и тихо плачет.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Г) Кусты, деревья, камыши и высокие травы опушились блестящим инеем.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84168" y="594360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А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711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>23. В каком предложении употреблён глагол в переносном значении.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57200" y="2500313"/>
            <a:ext cx="8229600" cy="3625850"/>
          </a:xfrm>
        </p:spPr>
        <p:txBody>
          <a:bodyPr/>
          <a:lstStyle/>
          <a:p>
            <a:r>
              <a:rPr lang="ru-RU" dirty="0" smtClean="0"/>
              <a:t>А) Белочка прыгала с ветки на ветку.</a:t>
            </a:r>
          </a:p>
          <a:p>
            <a:r>
              <a:rPr lang="ru-RU" dirty="0" smtClean="0"/>
              <a:t>Б) Щенок побежал навстречу котенку.</a:t>
            </a:r>
          </a:p>
          <a:p>
            <a:r>
              <a:rPr lang="ru-RU" dirty="0" smtClean="0"/>
              <a:t>В) По тропинке идёт  охотник.</a:t>
            </a:r>
          </a:p>
          <a:p>
            <a:r>
              <a:rPr lang="ru-RU" dirty="0" smtClean="0"/>
              <a:t>Г) Колокольчик в шапочке лиловой весело кивает головой.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860032" y="515719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Г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1080119"/>
          </a:xfrm>
        </p:spPr>
        <p:txBody>
          <a:bodyPr>
            <a:normAutofit/>
          </a:bodyPr>
          <a:lstStyle/>
          <a:p>
            <a:r>
              <a:rPr lang="ru-RU" smtClean="0"/>
              <a:t>Использованные источники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2.Укажите вариант, в котором на конце приставки пишется буква С</a:t>
            </a:r>
            <a:endParaRPr lang="ru-RU" sz="4000" dirty="0"/>
          </a:p>
        </p:txBody>
      </p:sp>
      <p:sp>
        <p:nvSpPr>
          <p:cNvPr id="409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А) </a:t>
            </a:r>
            <a:r>
              <a:rPr lang="ru-RU" dirty="0" err="1" smtClean="0"/>
              <a:t>бе</a:t>
            </a:r>
            <a:r>
              <a:rPr lang="ru-RU" dirty="0" smtClean="0"/>
              <a:t>…</a:t>
            </a:r>
            <a:r>
              <a:rPr lang="ru-RU" dirty="0" err="1" smtClean="0"/>
              <a:t>выходный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Б) </a:t>
            </a:r>
            <a:r>
              <a:rPr lang="ru-RU" dirty="0" err="1" smtClean="0"/>
              <a:t>ра</a:t>
            </a:r>
            <a:r>
              <a:rPr lang="ru-RU" dirty="0" smtClean="0"/>
              <a:t>…</a:t>
            </a:r>
            <a:r>
              <a:rPr lang="ru-RU" dirty="0" err="1" smtClean="0"/>
              <a:t>ходовать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бе</a:t>
            </a:r>
            <a:r>
              <a:rPr lang="ru-RU" dirty="0" smtClean="0"/>
              <a:t>…различный</a:t>
            </a:r>
          </a:p>
          <a:p>
            <a:pPr>
              <a:buNone/>
            </a:pPr>
            <a:r>
              <a:rPr lang="ru-RU" dirty="0" smtClean="0"/>
              <a:t>Г) </a:t>
            </a:r>
            <a:r>
              <a:rPr lang="ru-RU" dirty="0" err="1" smtClean="0"/>
              <a:t>бе</a:t>
            </a:r>
            <a:r>
              <a:rPr lang="ru-RU" dirty="0" smtClean="0"/>
              <a:t>…граничный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4797152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8003232" cy="1582737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3.Укажите вариант, в котором мягкий знак обозначает мягкость предыдущего согласного</a:t>
            </a:r>
            <a:endParaRPr lang="ru-RU" sz="4000" dirty="0"/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357188" y="2786063"/>
            <a:ext cx="8229600" cy="3668712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разобьют</a:t>
            </a:r>
          </a:p>
          <a:p>
            <a:pPr>
              <a:buNone/>
            </a:pPr>
            <a:r>
              <a:rPr lang="ru-RU" dirty="0" smtClean="0"/>
              <a:t>Б) прольется</a:t>
            </a:r>
          </a:p>
          <a:p>
            <a:pPr>
              <a:buNone/>
            </a:pPr>
            <a:r>
              <a:rPr lang="ru-RU" dirty="0" smtClean="0"/>
              <a:t>В) большой</a:t>
            </a:r>
          </a:p>
          <a:p>
            <a:pPr>
              <a:buNone/>
            </a:pPr>
            <a:r>
              <a:rPr lang="ru-RU" dirty="0" smtClean="0"/>
              <a:t>Г) завьюжило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851920" y="49411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476672"/>
            <a:ext cx="8229600" cy="144016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>4.Укажите вариант, в котором мягкий знак является грамматическим показателем</a:t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57200" y="2643188"/>
            <a:ext cx="8229600" cy="3482975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А) ровненький</a:t>
            </a:r>
          </a:p>
          <a:p>
            <a:pPr>
              <a:buNone/>
            </a:pPr>
            <a:r>
              <a:rPr lang="ru-RU" dirty="0" smtClean="0"/>
              <a:t>Б) бельё</a:t>
            </a:r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 err="1" smtClean="0"/>
              <a:t>гуканье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Г) умножь</a:t>
            </a:r>
          </a:p>
          <a:p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779912" y="4941168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Г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7931224" cy="144016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5.Укажите вариант, в котором допущена ошибка в написании слова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>
          <a:xfrm>
            <a:off x="928688" y="3071813"/>
            <a:ext cx="6972300" cy="30003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dirty="0" smtClean="0"/>
              <a:t>    А) циркуль</a:t>
            </a:r>
            <a:br>
              <a:rPr lang="ru-RU" dirty="0" smtClean="0"/>
            </a:br>
            <a:r>
              <a:rPr lang="ru-RU" dirty="0" smtClean="0"/>
              <a:t> Б) цыплёнок</a:t>
            </a:r>
            <a:br>
              <a:rPr lang="ru-RU" dirty="0" smtClean="0"/>
            </a:br>
            <a:r>
              <a:rPr lang="ru-RU" dirty="0" smtClean="0"/>
              <a:t> В) </a:t>
            </a:r>
            <a:r>
              <a:rPr lang="ru-RU" dirty="0" err="1" smtClean="0"/>
              <a:t>цыркачи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Г) цыган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355976" y="5373216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В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7787208" cy="1440160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6.Укажите вариант, в котором в обоих словах в корне пишется чередующаяся безударная гласная  в корне</a:t>
            </a:r>
            <a:endParaRPr lang="ru-RU" sz="4000" dirty="0"/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xfrm>
            <a:off x="457200" y="3000375"/>
            <a:ext cx="8229600" cy="31257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река, балкон</a:t>
            </a:r>
          </a:p>
          <a:p>
            <a:pPr>
              <a:buNone/>
            </a:pPr>
            <a:r>
              <a:rPr lang="ru-RU" dirty="0" smtClean="0"/>
              <a:t>Б) пригарь, росток</a:t>
            </a:r>
          </a:p>
          <a:p>
            <a:pPr>
              <a:buNone/>
            </a:pPr>
            <a:r>
              <a:rPr lang="ru-RU" dirty="0" smtClean="0"/>
              <a:t>В) новинка, колоть</a:t>
            </a:r>
          </a:p>
          <a:p>
            <a:pPr>
              <a:buNone/>
            </a:pPr>
            <a:r>
              <a:rPr lang="ru-RU" dirty="0" smtClean="0"/>
              <a:t>Г) топор, росток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64088" y="508518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500" y="548680"/>
            <a:ext cx="7600900" cy="1368152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7.Укажите вариант, который не является синонимом к слову </a:t>
            </a:r>
            <a:r>
              <a:rPr lang="ru-RU" sz="4000" i="1" dirty="0" smtClean="0"/>
              <a:t>метель</a:t>
            </a:r>
            <a:endParaRPr lang="ru-RU" sz="4000" i="1" dirty="0"/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2928938"/>
            <a:ext cx="8229600" cy="3197225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пурга</a:t>
            </a:r>
          </a:p>
          <a:p>
            <a:pPr>
              <a:buNone/>
            </a:pPr>
            <a:r>
              <a:rPr lang="ru-RU" dirty="0" smtClean="0"/>
              <a:t>Б) буран</a:t>
            </a:r>
          </a:p>
          <a:p>
            <a:pPr>
              <a:buNone/>
            </a:pPr>
            <a:r>
              <a:rPr lang="ru-RU" dirty="0" smtClean="0"/>
              <a:t>В) пороша</a:t>
            </a:r>
          </a:p>
          <a:p>
            <a:pPr>
              <a:buNone/>
            </a:pPr>
            <a:r>
              <a:rPr lang="ru-RU" dirty="0" smtClean="0"/>
              <a:t>Г) метелица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4725144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/>
              <a:t>Г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20688"/>
            <a:ext cx="8229600" cy="2016224"/>
          </a:xfr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rtlCol="0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000" dirty="0" smtClean="0"/>
              <a:t>8. В каком из слов в данных предложений на месте пропуска нужен мягкий знак?</a:t>
            </a:r>
            <a:br>
              <a:rPr lang="ru-RU" sz="4000" dirty="0" smtClean="0"/>
            </a:br>
            <a:r>
              <a:rPr lang="ru-RU" sz="4000" i="1" dirty="0" smtClean="0"/>
              <a:t>Можно </a:t>
            </a:r>
            <a:r>
              <a:rPr lang="ru-RU" sz="4000" i="1" dirty="0" err="1" smtClean="0"/>
              <a:t>попытат</a:t>
            </a:r>
            <a:r>
              <a:rPr lang="ru-RU" sz="4000" i="1" dirty="0" smtClean="0"/>
              <a:t>…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 найти дорогу самим. Он пытает…</a:t>
            </a:r>
            <a:r>
              <a:rPr lang="ru-RU" sz="4000" i="1" dirty="0" err="1" smtClean="0"/>
              <a:t>ся</a:t>
            </a:r>
            <a:r>
              <a:rPr lang="ru-RU" sz="4000" i="1" dirty="0" smtClean="0"/>
              <a:t>  хорошо себя вести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12976"/>
            <a:ext cx="8229600" cy="291318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А) в обоих словах мягкий знак не нужен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Б) мягкий знак нужен  в первом случае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В) мягкий знак нужен во втором случае</a:t>
            </a:r>
          </a:p>
          <a:p>
            <a:pPr fontAlgn="auto">
              <a:spcAft>
                <a:spcPts val="0"/>
              </a:spcAft>
              <a:buNone/>
              <a:defRPr/>
            </a:pPr>
            <a:r>
              <a:rPr lang="ru-RU" dirty="0" smtClean="0"/>
              <a:t>Г) мягкий знак  нужен в обоих случаях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5589240"/>
            <a:ext cx="914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/>
              <a:t>Б 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003">
  <a:themeElements>
    <a:clrScheme name="003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003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03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03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3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3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3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3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03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003</Template>
  <TotalTime>125</TotalTime>
  <Words>751</Words>
  <Application>Microsoft Office PowerPoint</Application>
  <PresentationFormat>Экран (4:3)</PresentationFormat>
  <Paragraphs>143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003</vt:lpstr>
      <vt:lpstr>         </vt:lpstr>
      <vt:lpstr>1. Укажите вариант, в котором допущена ошибка в написании слова</vt:lpstr>
      <vt:lpstr>2.Укажите вариант, в котором на конце приставки пишется буква С</vt:lpstr>
      <vt:lpstr>3.Укажите вариант, в котором мягкий знак обозначает мягкость предыдущего согласного</vt:lpstr>
      <vt:lpstr> 4.Укажите вариант, в котором мягкий знак является грамматическим показателем </vt:lpstr>
      <vt:lpstr>     5.Укажите вариант, в котором допущена ошибка в написании слова     </vt:lpstr>
      <vt:lpstr>6.Укажите вариант, в котором в обоих словах в корне пишется чередующаяся безударная гласная  в корне</vt:lpstr>
      <vt:lpstr>7.Укажите вариант, который не является синонимом к слову метель</vt:lpstr>
      <vt:lpstr>8. В каком из слов в данных предложений на месте пропуска нужен мягкий знак? Можно попытат…ся найти дорогу самим. Он пытает…ся  хорошо себя вести</vt:lpstr>
      <vt:lpstr>9.Укажите вариант, в котором есть глагол(-ы) несовершенного вида</vt:lpstr>
      <vt:lpstr> 10.Укажите вариант, в котором представленная пара слов не является антонимами </vt:lpstr>
      <vt:lpstr> 11.Укажите вариант, в котором представлено многозначное слово </vt:lpstr>
      <vt:lpstr>12.Укажите, как называются выделенные слова в словосочетаниях: топить баню; топить сало</vt:lpstr>
      <vt:lpstr>13.Укажите вариант, в котором  количество букв и звуков совпадает</vt:lpstr>
      <vt:lpstr>14.Укажите вариант, в котором употреблено слово в переносном значении.</vt:lpstr>
      <vt:lpstr>15. Укажите вариант, в котором слово состоит из приставки, корня, суффикса и окончания. </vt:lpstr>
      <vt:lpstr>16.Укажите вариант, в котором представлено предложение с однородными подлежащими. </vt:lpstr>
      <vt:lpstr>17. Укажите способ, которым  образован глагол : поэтизировать.   </vt:lpstr>
      <vt:lpstr>18. Укажите вариант, в котором неверно выделена буква, обозначающая ударный гласный звук. </vt:lpstr>
      <vt:lpstr>19.Укажите вариант, в котором  сказуемое выражено именем прилагательным.</vt:lpstr>
      <vt:lpstr>20. Укажите, какие члены предложения являются однородными в предложении: Воздух прозрачен и чист.</vt:lpstr>
      <vt:lpstr>21. Укажите вариант, в котором  представлено сложное предложение( знаки препинания не расставлены). </vt:lpstr>
      <vt:lpstr>22. Укажите вариант, в котором допущена пунктуационная ошибка. </vt:lpstr>
      <vt:lpstr>23. В каком предложении употреблён глагол в переносном значении. </vt:lpstr>
      <vt:lpstr>Использованные 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АЛЬБУС ПО РУССКОМУ ЯЗЫКУ/2012 ГОД/   5 КЛАСС</dc:title>
  <dc:creator>user</dc:creator>
  <cp:lastModifiedBy>Admin</cp:lastModifiedBy>
  <cp:revision>32</cp:revision>
  <dcterms:created xsi:type="dcterms:W3CDTF">2012-02-13T14:22:17Z</dcterms:created>
  <dcterms:modified xsi:type="dcterms:W3CDTF">2012-07-22T04:08:30Z</dcterms:modified>
</cp:coreProperties>
</file>