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8" r:id="rId3"/>
    <p:sldId id="257" r:id="rId4"/>
    <p:sldId id="259" r:id="rId5"/>
    <p:sldId id="260" r:id="rId6"/>
    <p:sldId id="273" r:id="rId7"/>
    <p:sldId id="267" r:id="rId8"/>
    <p:sldId id="266" r:id="rId9"/>
    <p:sldId id="269" r:id="rId10"/>
    <p:sldId id="264" r:id="rId11"/>
    <p:sldId id="271" r:id="rId12"/>
    <p:sldId id="263" r:id="rId13"/>
    <p:sldId id="272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BA00"/>
    <a:srgbClr val="D9DD89"/>
    <a:srgbClr val="FFFFAF"/>
    <a:srgbClr val="4D4D4D"/>
    <a:srgbClr val="663300"/>
    <a:srgbClr val="63A0D7"/>
    <a:srgbClr val="230F9D"/>
    <a:srgbClr val="FF151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>
      <p:cViewPr varScale="1">
        <p:scale>
          <a:sx n="52" d="100"/>
          <a:sy n="52" d="100"/>
        </p:scale>
        <p:origin x="-103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6CB2F079-F9F5-4783-9F2F-3104F21E645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64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64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64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64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F4479BEA-2AC6-4D54-B5BE-7F07FA567A3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992B9C-3590-4F87-A2D3-8955EB3E2333}" type="slidenum">
              <a:rPr lang="ru-RU"/>
              <a:pPr/>
              <a:t>1</a:t>
            </a:fld>
            <a:endParaRPr lang="ru-RU"/>
          </a:p>
        </p:txBody>
      </p:sp>
      <p:sp>
        <p:nvSpPr>
          <p:cNvPr id="336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479BEA-2AC6-4D54-B5BE-7F07FA567A3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833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755650" y="4652963"/>
            <a:ext cx="8154988" cy="100965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289834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827088" y="5662613"/>
            <a:ext cx="8058150" cy="936625"/>
          </a:xfrm>
        </p:spPr>
        <p:txBody>
          <a:bodyPr/>
          <a:lstStyle>
            <a:lvl1pPr marL="0" indent="0" algn="r">
              <a:buFontTx/>
              <a:buNone/>
              <a:defRPr sz="28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89842" name="Rectangle 5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89843" name="Rectangle 5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89844" name="Rectangle 5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AC796DC-05A5-45A9-9B9F-6E711A6B615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28DF9D-B4D5-4116-BC85-FE6611B3F85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32588" y="115888"/>
            <a:ext cx="2160587" cy="65468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0825" y="115888"/>
            <a:ext cx="6329363" cy="65468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88218-E888-4765-9F84-812340930D3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75D83D-15A3-40F7-AF51-3818F9BC46D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D4856-3E65-4B62-A26F-7054E1CFC1B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0825" y="1700213"/>
            <a:ext cx="4244975" cy="4962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244975" cy="4962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870866-E9CF-4829-BCAF-9BC81A68667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D8FCC0-9545-4EA7-8D68-2D50A2D8B6B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1FCDCC-2709-47B6-95C5-E3376C1C40A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45275B-0DB6-4A6B-8B67-8BFE6330A28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4E75A2-6751-4B37-9E15-3BD6473E0F1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7C6DBC-588C-4860-B97F-BED52F2E682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809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15888"/>
            <a:ext cx="864235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88810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700213"/>
            <a:ext cx="8642350" cy="496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88823" name="Rectangle 5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88824" name="Rectangle 5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88825" name="Rectangle 5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fld id="{BFAB7159-92F3-41B3-AABF-34414DE461BC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ldrussian.ru/catalog/sojuz-kak-chast-rechi-124.htm128a87a1af3" TargetMode="External"/><Relationship Id="rId2" Type="http://schemas.openxmlformats.org/officeDocument/2006/relationships/hyperlink" Target="http://www.genon.ru/GetAnswer.aspx?qid=f48dc022-8b63-4068-8d81-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lik-bez.com/board/morfologija/sojuz/sojuz_kak_chast_rechi/40-1-0-101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v-dal.ru/word_s-129435.html" TargetMode="External"/><Relationship Id="rId2" Type="http://schemas.openxmlformats.org/officeDocument/2006/relationships/hyperlink" Target="http://v-dal.ru/word_s-116904.html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764705"/>
            <a:ext cx="8154988" cy="1800200"/>
          </a:xfrm>
        </p:spPr>
        <p:txBody>
          <a:bodyPr/>
          <a:lstStyle/>
          <a:p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Виртуальное путешествие в  С о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ю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л а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н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д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ю</a:t>
            </a:r>
            <a:endParaRPr lang="nl-NL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4725145"/>
            <a:ext cx="8058150" cy="1440160"/>
          </a:xfr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Осинцева Лариса Анатольевна,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учитель русского языка и литературы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МБОУ ООШ №10 города Таштагола, Кемеровской области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55976" y="3717032"/>
            <a:ext cx="4032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7 класс</a:t>
            </a:r>
            <a:endParaRPr lang="ru-RU" sz="4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5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35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35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35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5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35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7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844824"/>
            <a:ext cx="889248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1.Какую «службу» выполняют союзы?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        </a:t>
            </a:r>
          </a:p>
          <a:p>
            <a:r>
              <a:rPr lang="ru-RU" sz="2400" dirty="0" smtClean="0"/>
              <a:t>2.Как называется такая функция?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        </a:t>
            </a:r>
          </a:p>
          <a:p>
            <a:r>
              <a:rPr lang="ru-RU" sz="2400" dirty="0" smtClean="0"/>
              <a:t>3.Какого значения «лишены» союзы?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        </a:t>
            </a:r>
          </a:p>
          <a:p>
            <a:endParaRPr lang="ru-RU" sz="2400" dirty="0" smtClean="0"/>
          </a:p>
          <a:p>
            <a:r>
              <a:rPr lang="ru-RU" dirty="0" smtClean="0"/>
              <a:t>          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907704" y="620689"/>
            <a:ext cx="41044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Теоретический тест</a:t>
            </a:r>
            <a:r>
              <a:rPr lang="ru-RU" dirty="0" smtClean="0"/>
              <a:t>                                                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51520" y="2636912"/>
            <a:ext cx="7344816" cy="72008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Служат для соединения однородных членов </a:t>
            </a:r>
          </a:p>
          <a:p>
            <a:r>
              <a:rPr lang="ru-RU" dirty="0" smtClean="0"/>
              <a:t>и целых предложений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251520" y="4077072"/>
            <a:ext cx="7344816" cy="648072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 Синтаксическая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323528" y="5877272"/>
            <a:ext cx="7272808" cy="432048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Лексического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400" dirty="0" smtClean="0"/>
              <a:t>4.Назовите морфологические признаки союза?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251520" y="2204864"/>
            <a:ext cx="8424936" cy="792088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Сочинительные, подчинительные, разряд по значению, </a:t>
            </a:r>
            <a:br>
              <a:rPr lang="ru-RU" dirty="0" smtClean="0"/>
            </a:br>
            <a:r>
              <a:rPr lang="ru-RU" dirty="0" smtClean="0"/>
              <a:t>      простые, составные.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3068960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 5.На какие группы делятся сочинительные союзы?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251520" y="4005064"/>
            <a:ext cx="8424936" cy="9144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Соединительные, противительные, разделительные.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4941168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6. На какие группы делятся подчинительные союзы?</a:t>
            </a: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179512" y="6021288"/>
            <a:ext cx="8568952" cy="9144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6.Времени, причины, цели, условия, уступки, сравнения, следствия,</a:t>
            </a:r>
            <a:br>
              <a:rPr lang="ru-RU" dirty="0" smtClean="0"/>
            </a:br>
            <a:r>
              <a:rPr lang="ru-RU" dirty="0" smtClean="0"/>
              <a:t>      изъяснительные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1268760"/>
            <a:ext cx="9144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Самолёт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Вечерело. От речки тянуло сыростью … запахом пр..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брежного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ракитника. Вдали куковала кукушка … кругом бесшумно кружилась мелкая весе(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н,нн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яя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мошкара.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… вот среди тишины из (за)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розовых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облаков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сначал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.. послышалось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стра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н,нн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ое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жужжание … потом сверкнула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серебр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..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ая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точка. Она все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ув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..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личивалась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… вот уже у неё обозначились две пары крыльев с красными звёздами.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Могуч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.. самолёт легко снизился … быстро … плавно пронёсся … над тёмным лесом … над пустым разъездом … над речкой.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0"/>
            <a:ext cx="86764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Самостоятельная работа</a:t>
            </a:r>
          </a:p>
          <a:p>
            <a:r>
              <a:rPr lang="ru-RU" sz="2400" dirty="0" smtClean="0"/>
              <a:t>Вставьте вместо точек подходящие союзы</a:t>
            </a:r>
          </a:p>
          <a:p>
            <a:r>
              <a:rPr lang="ru-RU" sz="2400" dirty="0" smtClean="0"/>
              <a:t> Раскройте скобки и вставьте нужные буквы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Использованные источники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www.genon.ru/GetAnswer.aspx?qid=f48dc022-8b63-4068-8d81-5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http</a:t>
            </a:r>
            <a:r>
              <a:rPr lang="en-US" dirty="0" smtClean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www.goldrussian.ru/catalog/sojuz-kak-chast-rechi-124.htm128a87a1af3</a:t>
            </a:r>
            <a:endParaRPr lang="ru-RU" dirty="0" smtClean="0"/>
          </a:p>
          <a:p>
            <a:r>
              <a:rPr lang="en-US" dirty="0" smtClean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lik-bez.com/board/morfologija/sojuz/sojuz_kak_chast_rechi/40-1-0-101</a:t>
            </a:r>
            <a:endParaRPr lang="ru-RU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642350" cy="1296888"/>
          </a:xfrm>
        </p:spPr>
        <p:txBody>
          <a:bodyPr/>
          <a:lstStyle/>
          <a:p>
            <a:r>
              <a:rPr lang="ru-RU" dirty="0" smtClean="0"/>
              <a:t>М. В. Ломоносов так определял роль союзов: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844824"/>
            <a:ext cx="81369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dirty="0" smtClean="0"/>
              <a:t>"...Союзы не что иное суть, как средства, которыми идеи соединяются".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3" y="115888"/>
            <a:ext cx="7345511" cy="1368896"/>
          </a:xfrm>
        </p:spPr>
        <p:txBody>
          <a:bodyPr/>
          <a:lstStyle/>
          <a:p>
            <a:r>
              <a:rPr lang="ru-RU" dirty="0" smtClean="0">
                <a:cs typeface="Khmer UI" pitchFamily="34" charset="0"/>
              </a:rPr>
              <a:t>Маршрут путешествия</a:t>
            </a:r>
            <a:endParaRPr lang="ru-RU" dirty="0">
              <a:cs typeface="Khmer UI" pitchFamily="34" charset="0"/>
            </a:endParaRPr>
          </a:p>
        </p:txBody>
      </p:sp>
      <p:pic>
        <p:nvPicPr>
          <p:cNvPr id="4" name="Содержимое 3" descr="55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332656"/>
            <a:ext cx="1082040" cy="777240"/>
          </a:xfrm>
        </p:spPr>
      </p:pic>
      <p:sp>
        <p:nvSpPr>
          <p:cNvPr id="6" name="Выноска-облако 5"/>
          <p:cNvSpPr/>
          <p:nvPr/>
        </p:nvSpPr>
        <p:spPr bwMode="auto">
          <a:xfrm>
            <a:off x="0" y="1844824"/>
            <a:ext cx="3672408" cy="2088232"/>
          </a:xfrm>
          <a:prstGeom prst="cloudCallou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tx2">
                    <a:lumMod val="90000"/>
                    <a:lumOff val="10000"/>
                  </a:schemeClr>
                </a:solidFill>
                <a:latin typeface="Monotype Corsiva" pitchFamily="66" charset="0"/>
              </a:rPr>
              <a:t>Какая часть речи </a:t>
            </a:r>
            <a:endParaRPr lang="ru-RU" sz="3200" dirty="0" smtClean="0">
              <a:solidFill>
                <a:schemeClr val="tx2">
                  <a:lumMod val="90000"/>
                  <a:lumOff val="10000"/>
                </a:schemeClr>
              </a:solidFill>
              <a:latin typeface="Monotype Corsiva" pitchFamily="66" charset="0"/>
            </a:endParaRPr>
          </a:p>
          <a:p>
            <a:pPr marL="0" lvl="1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Monotype Corsiva" pitchFamily="66" charset="0"/>
              </a:rPr>
              <a:t>называется </a:t>
            </a:r>
            <a:r>
              <a:rPr lang="ru-RU" sz="3200" dirty="0">
                <a:solidFill>
                  <a:schemeClr val="tx2">
                    <a:lumMod val="90000"/>
                    <a:lumOff val="10000"/>
                  </a:schemeClr>
                </a:solidFill>
                <a:latin typeface="Monotype Corsiva" pitchFamily="66" charset="0"/>
              </a:rPr>
              <a:t>союзом? </a:t>
            </a:r>
            <a:endParaRPr lang="ru-RU" sz="3200" dirty="0" smtClean="0">
              <a:solidFill>
                <a:schemeClr val="tx2">
                  <a:lumMod val="90000"/>
                  <a:lumOff val="10000"/>
                </a:schemeClr>
              </a:solidFill>
              <a:latin typeface="Monotype Corsiva" pitchFamily="66" charset="0"/>
            </a:endParaRPr>
          </a:p>
          <a:p>
            <a:pPr marL="0" lvl="1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Monotype Corsiva" pitchFamily="66" charset="0"/>
              </a:rPr>
              <a:t>Разряды </a:t>
            </a:r>
            <a:r>
              <a:rPr lang="ru-RU" sz="3200" dirty="0">
                <a:solidFill>
                  <a:schemeClr val="tx2">
                    <a:lumMod val="90000"/>
                    <a:lumOff val="10000"/>
                  </a:schemeClr>
                </a:solidFill>
                <a:latin typeface="Monotype Corsiva" pitchFamily="66" charset="0"/>
              </a:rPr>
              <a:t>союзов</a:t>
            </a:r>
          </a:p>
        </p:txBody>
      </p:sp>
      <p:sp>
        <p:nvSpPr>
          <p:cNvPr id="7" name="Выноска-облако 6"/>
          <p:cNvSpPr/>
          <p:nvPr/>
        </p:nvSpPr>
        <p:spPr bwMode="auto">
          <a:xfrm>
            <a:off x="2195736" y="3212976"/>
            <a:ext cx="4248472" cy="2448272"/>
          </a:xfrm>
          <a:prstGeom prst="cloudCallou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tx2">
                    <a:lumMod val="90000"/>
                    <a:lumOff val="10000"/>
                  </a:schemeClr>
                </a:solidFill>
                <a:latin typeface="Monotype Corsiva" pitchFamily="66" charset="0"/>
              </a:rPr>
              <a:t>Деление </a:t>
            </a:r>
            <a:r>
              <a:rPr lang="ru-RU" sz="32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Monotype Corsiva" pitchFamily="66" charset="0"/>
              </a:rPr>
              <a:t>союзов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3200" dirty="0">
                <a:solidFill>
                  <a:schemeClr val="tx2">
                    <a:lumMod val="90000"/>
                    <a:lumOff val="10000"/>
                  </a:schemeClr>
                </a:solidFill>
                <a:latin typeface="Monotype Corsiva" pitchFamily="66" charset="0"/>
              </a:rPr>
              <a:t>по составу</a:t>
            </a:r>
          </a:p>
        </p:txBody>
      </p:sp>
      <p:sp>
        <p:nvSpPr>
          <p:cNvPr id="8" name="Выноска-облако 7"/>
          <p:cNvSpPr/>
          <p:nvPr/>
        </p:nvSpPr>
        <p:spPr bwMode="auto">
          <a:xfrm>
            <a:off x="5076056" y="4797152"/>
            <a:ext cx="4067944" cy="2060848"/>
          </a:xfrm>
          <a:prstGeom prst="cloudCallou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tx2">
                    <a:lumMod val="90000"/>
                    <a:lumOff val="10000"/>
                  </a:schemeClr>
                </a:solidFill>
                <a:latin typeface="Monotype Corsiva" pitchFamily="66" charset="0"/>
              </a:rPr>
              <a:t>Правописание </a:t>
            </a:r>
            <a:endParaRPr lang="ru-RU" sz="3200" dirty="0" smtClean="0">
              <a:solidFill>
                <a:schemeClr val="tx2">
                  <a:lumMod val="90000"/>
                  <a:lumOff val="10000"/>
                </a:schemeClr>
              </a:solidFill>
              <a:latin typeface="Monotype Corsiva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Monotype Corsiva" pitchFamily="66" charset="0"/>
              </a:rPr>
              <a:t>производных </a:t>
            </a:r>
            <a:r>
              <a:rPr lang="ru-RU" sz="3200" dirty="0">
                <a:solidFill>
                  <a:schemeClr val="tx2">
                    <a:lumMod val="90000"/>
                    <a:lumOff val="10000"/>
                  </a:schemeClr>
                </a:solidFill>
                <a:latin typeface="Monotype Corsiva" pitchFamily="66" charset="0"/>
              </a:rPr>
              <a:t>союзов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465 -2.03515E-7 C -0.0625 0.00208 -0.05069 0.00393 -0.03854 0.00601 C -0.02951 0.00763 -0.02882 0.0148 -0.02222 0.01827 C -0.01788 0.02035 -0.01423 0.02243 -0.01024 0.02451 C -0.00885 0.0266 -0.00781 0.02891 -0.00607 0.03076 C -0.00399 0.03284 0.00035 0.03446 0.00209 0.03677 C 0.00851 0.0444 0.00886 0.05019 0.01789 0.05735 C 0.02518 0.07169 0.03073 0.08626 0.03855 0.10037 C 0.03976 0.10315 0.0408 0.10592 0.04219 0.10846 C 0.04427 0.11263 0.05035 0.12072 0.05035 0.12095 C 0.04896 0.11656 0.04618 0.10846 0.04618 0.1087 " pathEditMode="relative" rAng="0" ptsTypes="ffffffffff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618 0.10869 C 0.06458 0.10707 0.08264 0.10499 0.10104 0.10337 C 0.11875 0.0895 0.16077 0.10245 0.18438 0.10499 C 0.19774 0.11031 0.19028 0.10823 0.20625 0.11054 C 0.23299 0.11817 0.25955 0.12604 0.28629 0.13367 C 0.29462 0.14014 0.30295 0.14292 0.31285 0.14454 C 0.31458 0.14569 0.31597 0.14708 0.31771 0.14824 C 0.3191 0.14893 0.32083 0.14893 0.3224 0.14986 C 0.33472 0.15818 0.32327 0.15356 0.33333 0.15703 C 0.33993 0.16211 0.34479 0.1672 0.35226 0.16951 C 0.36285 0.182 0.35747 0.17923 0.36649 0.18223 C 0.3691 0.19241 0.3658 0.18362 0.37257 0.19125 C 0.37986 0.19935 0.37066 0.19519 0.38212 0.19842 C 0.3934 0.21137 0.38785 0.20605 0.39774 0.21461 C 0.39879 0.21646 0.40018 0.21808 0.40087 0.22016 C 0.40174 0.22224 0.40156 0.22502 0.40243 0.2271 C 0.4059 0.23519 0.41094 0.24028 0.41337 0.24861 C 0.41667 0.26965 0.41858 0.29116 0.42431 0.31151 C 0.425 0.31336 0.42344 0.30804 0.42292 0.30619 C 0.42118 0.30018 0.42292 0.30064 0.41979 0.30064 " pathEditMode="relative" rAng="0" ptsTypes="fffffffffffffffffffA">
                                      <p:cBhvr>
                                        <p:cTn id="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00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1979 0.30065 C 0.43143 0.29741 0.43889 0.28608 0.45052 0.28215 C 0.48438 0.28353 0.51823 0.28446 0.55209 0.28631 C 0.56163 0.28677 0.57101 0.29602 0.5783 0.30273 C 0.58542 0.3092 0.5941 0.31267 0.60139 0.31915 C 0.60886 0.33441 0.59861 0.31568 0.61059 0.32932 C 0.6125 0.33164 0.61337 0.33511 0.61528 0.33765 C 0.62292 0.34783 0.63577 0.3617 0.64601 0.36633 C 0.6507 0.37257 0.65243 0.3802 0.65677 0.38668 C 0.66233 0.39477 0.66788 0.40356 0.67361 0.41142 C 0.67674 0.42368 0.6809 0.43501 0.68906 0.44218 C 0.69497 0.45351 0.6967 0.4667 0.70434 0.47687 C 0.70486 0.47965 0.70486 0.48265 0.7059 0.4852 C 0.70764 0.48959 0.71215 0.49746 0.71215 0.49746 C 0.71615 0.5185 0.71667 0.50532 0.71667 0.53631 " pathEditMode="relative" ptsTypes="ffffffffffffffA">
                                      <p:cBhvr>
                                        <p:cTn id="12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1667 0.5363 C 0.71563 0.54046 0.71354 0.54463 0.71667 0.54856 C 0.71788 0.55018 0.71979 0.54971 0.72135 0.55064 C 0.72934 0.55527 0.7375 0.55758 0.74601 0.56082 C 0.79965 0.55966 0.82379 0.5592 0.86754 0.55272 C 0.88403 0.54717 0.89566 0.53144 0.90747 0.51572 C 0.91198 0.50971 0.91424 0.50416 0.91979 0.49953 C 0.9257 0.48357 0.93455 0.47594 0.94601 0.46877 C 0.95017 0.46623 0.95417 0.46322 0.95816 0.46045 C 0.96111 0.45836 0.96754 0.45628 0.96754 0.45628 C 0.97517 0.44611 0.9908 0.44333 1.00139 0.44009 C 1.0066 0.43524 1.01059 0.43385 1.01667 0.43177 C 1.01823 0.43038 1.01962 0.42853 1.02135 0.42761 C 1.02431 0.42599 1.03056 0.42367 1.03056 0.42367 C 1.03559 0.4135 1.03108 0.41997 1.0382 0.41535 C 1.03993 0.41419 1.04288 0.41142 1.04288 0.41142 " pathEditMode="relative" ptsTypes="fffffffffffffffA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467544" y="692696"/>
            <a:ext cx="67687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Что   обозначает  слово  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СОЮЗ?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8945" name="Rectangle 1"/>
          <p:cNvSpPr>
            <a:spLocks noChangeArrowheads="1"/>
          </p:cNvSpPr>
          <p:nvPr/>
        </p:nvSpPr>
        <p:spPr bwMode="auto">
          <a:xfrm>
            <a:off x="0" y="1264159"/>
            <a:ext cx="9144000" cy="169277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</a:rPr>
              <a:t>"СОЮЗ" -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</a:rPr>
              <a:t>название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</a:rPr>
              <a:t>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</a:rPr>
              <a:t>многоместных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</a:rPr>
              <a:t>космических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</a:rPr>
              <a:t>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</a:rPr>
              <a:t>кораблей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</a:rPr>
              <a:t>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</a:rPr>
              <a:t>для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</a:rPr>
              <a:t>полетов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</a:rPr>
              <a:t>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</a:rPr>
              <a:t>по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</a:rPr>
              <a:t>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</a:rPr>
              <a:t>околоземной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</a:rPr>
              <a:t>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</a:rPr>
              <a:t>орбите</a:t>
            </a:r>
            <a:endParaRPr kumimoji="0" lang="en-US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2636913"/>
            <a:ext cx="63904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u="sng" dirty="0" smtClean="0">
                <a:latin typeface="Monotype Corsiva" pitchFamily="66" charset="0"/>
              </a:rPr>
              <a:t>Союз, в знач. тесной связи меж людей, дружба, товарищество, условное согласие</a:t>
            </a:r>
            <a:endParaRPr lang="ru-RU" sz="2800" u="sng" dirty="0">
              <a:latin typeface="Monotype Corsiva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4005064"/>
            <a:ext cx="52565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Monotype Corsiva" pitchFamily="66" charset="0"/>
                <a:hlinkClick r:id="rId2"/>
              </a:rPr>
              <a:t>Союз</a:t>
            </a:r>
            <a:r>
              <a:rPr lang="ru-RU" sz="2800" dirty="0" smtClean="0">
                <a:latin typeface="Monotype Corsiva" pitchFamily="66" charset="0"/>
              </a:rPr>
              <a:t> брачный; </a:t>
            </a:r>
            <a:r>
              <a:rPr lang="ru-RU" sz="2800" dirty="0" smtClean="0">
                <a:latin typeface="Monotype Corsiva" pitchFamily="66" charset="0"/>
                <a:hlinkClick r:id="rId2"/>
              </a:rPr>
              <a:t>союз</a:t>
            </a:r>
            <a:r>
              <a:rPr lang="ru-RU" sz="2800" dirty="0" smtClean="0">
                <a:latin typeface="Monotype Corsiva" pitchFamily="66" charset="0"/>
              </a:rPr>
              <a:t> любви, дружбы. </a:t>
            </a:r>
            <a:endParaRPr lang="ru-RU" sz="2800" dirty="0">
              <a:latin typeface="Monotype Corsiva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4725144"/>
            <a:ext cx="82809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Monotype Corsiva" pitchFamily="66" charset="0"/>
              </a:rPr>
              <a:t>Союз, </a:t>
            </a:r>
            <a:r>
              <a:rPr lang="ru-RU" sz="2800" dirty="0" smtClean="0">
                <a:latin typeface="Monotype Corsiva" pitchFamily="66" charset="0"/>
                <a:hlinkClick r:id="rId3"/>
              </a:rPr>
              <a:t>часть</a:t>
            </a:r>
            <a:r>
              <a:rPr lang="ru-RU" sz="2800" dirty="0" smtClean="0">
                <a:latin typeface="Monotype Corsiva" pitchFamily="66" charset="0"/>
              </a:rPr>
              <a:t> речи, частичка, связующая слова. Грамматики делят союзы на соединительные, разделительные,  противительные </a:t>
            </a:r>
            <a:endParaRPr lang="ru-RU" sz="2800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89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60649"/>
            <a:ext cx="8371086" cy="936104"/>
          </a:xfrm>
        </p:spPr>
        <p:txBody>
          <a:bodyPr/>
          <a:lstStyle/>
          <a:p>
            <a:r>
              <a:rPr lang="ru-RU" dirty="0" smtClean="0"/>
              <a:t>Этимология слова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636912"/>
            <a:ext cx="9144000" cy="4221087"/>
          </a:xfrm>
          <a:solidFill>
            <a:schemeClr val="bg1">
              <a:lumMod val="40000"/>
              <a:lumOff val="60000"/>
            </a:schemeClr>
          </a:solidFill>
        </p:spPr>
        <p:txBody>
          <a:bodyPr/>
          <a:lstStyle/>
          <a:p>
            <a:pPr algn="l"/>
            <a:r>
              <a:rPr lang="ru-RU" dirty="0" smtClean="0">
                <a:solidFill>
                  <a:schemeClr val="bg2"/>
                </a:solidFill>
              </a:rPr>
              <a:t> В энциклопедии «Русский язык» можно узнать, что  союз – это калька с  латинского </a:t>
            </a:r>
            <a:r>
              <a:rPr lang="ru-RU" dirty="0" err="1" smtClean="0">
                <a:solidFill>
                  <a:schemeClr val="bg2"/>
                </a:solidFill>
              </a:rPr>
              <a:t>конйюктио</a:t>
            </a:r>
            <a:r>
              <a:rPr lang="ru-RU" dirty="0" smtClean="0">
                <a:solidFill>
                  <a:schemeClr val="bg2"/>
                </a:solidFill>
              </a:rPr>
              <a:t>, что означает  соединение.</a:t>
            </a:r>
          </a:p>
          <a:p>
            <a:pPr algn="l"/>
            <a:r>
              <a:rPr lang="ru-RU" dirty="0" smtClean="0">
                <a:solidFill>
                  <a:schemeClr val="bg2"/>
                </a:solidFill>
              </a:rPr>
              <a:t> А в «Кратком этимологическом словаре русского языка» под редакцией </a:t>
            </a:r>
            <a:r>
              <a:rPr lang="ru-RU" dirty="0" err="1" smtClean="0">
                <a:solidFill>
                  <a:schemeClr val="bg2"/>
                </a:solidFill>
              </a:rPr>
              <a:t>А.Г.Бархударова</a:t>
            </a:r>
            <a:r>
              <a:rPr lang="ru-RU" dirty="0" smtClean="0">
                <a:solidFill>
                  <a:schemeClr val="bg2"/>
                </a:solidFill>
              </a:rPr>
              <a:t> сообщается, что слово  союз заимствовано из старославянского и образовано с помощью приставки СЪ от ЮЗ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0" y="1340768"/>
            <a:ext cx="4572000" cy="1009650"/>
          </a:xfrm>
          <a:solidFill>
            <a:schemeClr val="accent3">
              <a:lumMod val="90000"/>
            </a:schemeClr>
          </a:solidFill>
        </p:spPr>
        <p:txBody>
          <a:bodyPr/>
          <a:lstStyle/>
          <a:p>
            <a:r>
              <a:rPr lang="ru-RU" dirty="0" smtClean="0"/>
              <a:t>Союз - это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088" y="2924945"/>
            <a:ext cx="8058150" cy="3674294"/>
          </a:xfrm>
          <a:solidFill>
            <a:schemeClr val="accent3">
              <a:lumMod val="90000"/>
            </a:schemeClr>
          </a:solidFill>
        </p:spPr>
        <p:txBody>
          <a:bodyPr/>
          <a:lstStyle/>
          <a:p>
            <a:r>
              <a:rPr lang="ru-RU" dirty="0" smtClean="0"/>
              <a:t> – неизменяемая   часть речи, которая не является  членом предложения, связывает однородные члены, части сложного предложения и самостоятельные предложения целого текста. 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Союзы  по составу бывают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Простые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Составные</a:t>
            </a:r>
            <a:endParaRPr lang="ru-RU" dirty="0"/>
          </a:p>
        </p:txBody>
      </p:sp>
      <p:sp>
        <p:nvSpPr>
          <p:cNvPr id="5" name="Пятно 2 4"/>
          <p:cNvSpPr/>
          <p:nvPr/>
        </p:nvSpPr>
        <p:spPr bwMode="auto">
          <a:xfrm>
            <a:off x="323528" y="2564904"/>
            <a:ext cx="1512168" cy="1656184"/>
          </a:xfrm>
          <a:prstGeom prst="irregularSeal2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И, А</a:t>
            </a:r>
          </a:p>
        </p:txBody>
      </p:sp>
      <p:sp>
        <p:nvSpPr>
          <p:cNvPr id="6" name="Пятно 2 5"/>
          <p:cNvSpPr/>
          <p:nvPr/>
        </p:nvSpPr>
        <p:spPr bwMode="auto">
          <a:xfrm>
            <a:off x="2267744" y="2852936"/>
            <a:ext cx="1728192" cy="1800200"/>
          </a:xfrm>
          <a:prstGeom prst="irregularSeal2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Но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/>
              <a:t>зато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7" name="Пятно 2 6"/>
          <p:cNvSpPr/>
          <p:nvPr/>
        </p:nvSpPr>
        <p:spPr bwMode="auto">
          <a:xfrm>
            <a:off x="755576" y="4725144"/>
            <a:ext cx="2160240" cy="1944216"/>
          </a:xfrm>
          <a:prstGeom prst="irregularSeal2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Да = но</a:t>
            </a:r>
          </a:p>
        </p:txBody>
      </p:sp>
      <p:sp>
        <p:nvSpPr>
          <p:cNvPr id="8" name="Пятно 2 7"/>
          <p:cNvSpPr/>
          <p:nvPr/>
        </p:nvSpPr>
        <p:spPr bwMode="auto">
          <a:xfrm>
            <a:off x="5580112" y="2420888"/>
            <a:ext cx="3563888" cy="2160240"/>
          </a:xfrm>
          <a:prstGeom prst="irregularSeal2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/>
              <a:t>Для того чтобы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9" name="Пятно 2 8"/>
          <p:cNvSpPr/>
          <p:nvPr/>
        </p:nvSpPr>
        <p:spPr bwMode="auto">
          <a:xfrm>
            <a:off x="3491880" y="4575448"/>
            <a:ext cx="3024336" cy="2282552"/>
          </a:xfrm>
          <a:prstGeom prst="irregularSeal2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Потому что</a:t>
            </a:r>
          </a:p>
        </p:txBody>
      </p:sp>
      <p:sp>
        <p:nvSpPr>
          <p:cNvPr id="10" name="Пятно 2 9"/>
          <p:cNvSpPr/>
          <p:nvPr/>
        </p:nvSpPr>
        <p:spPr bwMode="auto">
          <a:xfrm>
            <a:off x="6516216" y="4653136"/>
            <a:ext cx="2627784" cy="1944216"/>
          </a:xfrm>
          <a:prstGeom prst="irregularSeal2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Так как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Союзы делятся на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Сочинительные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92895"/>
            <a:ext cx="4040188" cy="2808313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Monotype Corsiva" pitchFamily="66" charset="0"/>
              </a:rPr>
              <a:t>      Связывают однородные члены и равноправные по смыслу простые предложения в составе сложного предложения, которое называется сложносочиненным</a:t>
            </a:r>
            <a:endParaRPr lang="ru-RU" dirty="0">
              <a:latin typeface="Monotype Corsiva" pitchFamily="66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Подчинительные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Monotype Corsiva" pitchFamily="66" charset="0"/>
              </a:rPr>
              <a:t>      Связывают простые предложения в сложном предложении, которое называется сложноподчиненным. В таком сложном предложении одно подчинено по смыслу другому, то есть от одного предложения к другому можно поставить вопрос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620689"/>
            <a:ext cx="4040188" cy="792088"/>
          </a:xfrm>
        </p:spPr>
        <p:txBody>
          <a:bodyPr/>
          <a:lstStyle/>
          <a:p>
            <a:r>
              <a:rPr lang="ru-RU" dirty="0" smtClean="0"/>
              <a:t>По происхождению выделяют союзы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z="3200" dirty="0" smtClean="0"/>
              <a:t>непроизводные,</a:t>
            </a:r>
          </a:p>
          <a:p>
            <a:endParaRPr lang="ru-RU" sz="3200" dirty="0" smtClean="0"/>
          </a:p>
          <a:p>
            <a:pPr>
              <a:buNone/>
            </a:pPr>
            <a:endParaRPr lang="ru-RU" sz="3200" dirty="0" smtClean="0"/>
          </a:p>
          <a:p>
            <a:endParaRPr lang="ru-RU" sz="3200" dirty="0" smtClean="0"/>
          </a:p>
          <a:p>
            <a:r>
              <a:rPr lang="ru-RU" sz="3200" dirty="0" smtClean="0"/>
              <a:t>Производные</a:t>
            </a:r>
          </a:p>
          <a:p>
            <a:r>
              <a:rPr lang="ru-RU" sz="3200" dirty="0" smtClean="0"/>
              <a:t>.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404665"/>
            <a:ext cx="4041775" cy="1080120"/>
          </a:xfrm>
        </p:spPr>
        <p:txBody>
          <a:bodyPr/>
          <a:lstStyle/>
          <a:p>
            <a:r>
              <a:rPr lang="ru-RU" dirty="0" smtClean="0"/>
              <a:t>По употреблению в предложении союзы подразделяются на: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sz="3200" dirty="0" smtClean="0"/>
              <a:t>одиночные,</a:t>
            </a:r>
          </a:p>
          <a:p>
            <a:r>
              <a:rPr lang="ru-RU" sz="3200" dirty="0" smtClean="0"/>
              <a:t>повторяющиеся,</a:t>
            </a:r>
          </a:p>
          <a:p>
            <a:r>
              <a:rPr lang="ru-RU" sz="3200" dirty="0" smtClean="0"/>
              <a:t>двойные.</a:t>
            </a:r>
          </a:p>
          <a:p>
            <a:endParaRPr lang="ru-RU" dirty="0"/>
          </a:p>
        </p:txBody>
      </p:sp>
      <p:sp>
        <p:nvSpPr>
          <p:cNvPr id="7" name="Капля 6"/>
          <p:cNvSpPr/>
          <p:nvPr/>
        </p:nvSpPr>
        <p:spPr bwMode="auto">
          <a:xfrm>
            <a:off x="395536" y="2996952"/>
            <a:ext cx="914400" cy="914400"/>
          </a:xfrm>
          <a:prstGeom prst="teardrop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а</a:t>
            </a:r>
          </a:p>
        </p:txBody>
      </p:sp>
      <p:sp>
        <p:nvSpPr>
          <p:cNvPr id="8" name="Овал 7"/>
          <p:cNvSpPr/>
          <p:nvPr/>
        </p:nvSpPr>
        <p:spPr bwMode="auto">
          <a:xfrm>
            <a:off x="2195736" y="3645024"/>
            <a:ext cx="914400" cy="914400"/>
          </a:xfrm>
          <a:prstGeom prst="ellips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но</a:t>
            </a:r>
          </a:p>
        </p:txBody>
      </p:sp>
      <p:sp>
        <p:nvSpPr>
          <p:cNvPr id="9" name="Блок-схема: память с посл. доступом 8"/>
          <p:cNvSpPr/>
          <p:nvPr/>
        </p:nvSpPr>
        <p:spPr bwMode="auto">
          <a:xfrm>
            <a:off x="3347864" y="2924944"/>
            <a:ext cx="972688" cy="1116704"/>
          </a:xfrm>
          <a:prstGeom prst="flowChartMagneticTap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и</a:t>
            </a: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179512" y="5733256"/>
            <a:ext cx="1562472" cy="9144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Также</a:t>
            </a: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2051720" y="6093296"/>
            <a:ext cx="1490464" cy="9144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чтобы</a:t>
            </a: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3779912" y="5229200"/>
            <a:ext cx="1418456" cy="9144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тоже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Airplane close-up design template">
  <a:themeElements>
    <a:clrScheme name="Competition 1">
      <a:dk1>
        <a:srgbClr val="000000"/>
      </a:dk1>
      <a:lt1>
        <a:srgbClr val="FFFFFF"/>
      </a:lt1>
      <a:dk2>
        <a:srgbClr val="0099FF"/>
      </a:dk2>
      <a:lt2>
        <a:srgbClr val="FFFFFF"/>
      </a:lt2>
      <a:accent1>
        <a:srgbClr val="000066"/>
      </a:accent1>
      <a:accent2>
        <a:srgbClr val="3333CC"/>
      </a:accent2>
      <a:accent3>
        <a:srgbClr val="AACAFF"/>
      </a:accent3>
      <a:accent4>
        <a:srgbClr val="DADADA"/>
      </a:accent4>
      <a:accent5>
        <a:srgbClr val="AAAAB8"/>
      </a:accent5>
      <a:accent6>
        <a:srgbClr val="2D2DB9"/>
      </a:accent6>
      <a:hlink>
        <a:srgbClr val="FF6600"/>
      </a:hlink>
      <a:folHlink>
        <a:srgbClr val="00CC99"/>
      </a:folHlink>
    </a:clrScheme>
    <a:fontScheme name="Competition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Competition 1">
        <a:dk1>
          <a:srgbClr val="000000"/>
        </a:dk1>
        <a:lt1>
          <a:srgbClr val="FFFFFF"/>
        </a:lt1>
        <a:dk2>
          <a:srgbClr val="0099FF"/>
        </a:dk2>
        <a:lt2>
          <a:srgbClr val="FFFFFF"/>
        </a:lt2>
        <a:accent1>
          <a:srgbClr val="000066"/>
        </a:accent1>
        <a:accent2>
          <a:srgbClr val="3333CC"/>
        </a:accent2>
        <a:accent3>
          <a:srgbClr val="AACAFF"/>
        </a:accent3>
        <a:accent4>
          <a:srgbClr val="DADADA"/>
        </a:accent4>
        <a:accent5>
          <a:srgbClr val="AAAAB8"/>
        </a:accent5>
        <a:accent6>
          <a:srgbClr val="2D2DB9"/>
        </a:accent6>
        <a:hlink>
          <a:srgbClr val="FF6600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Airplane close-up design template</Template>
  <TotalTime>218</TotalTime>
  <Words>483</Words>
  <Application>Microsoft Office PowerPoint</Application>
  <PresentationFormat>Экран (4:3)</PresentationFormat>
  <Paragraphs>98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Airplane close-up design template</vt:lpstr>
      <vt:lpstr>Виртуальное путешествие в  С о ю з л а н д и ю</vt:lpstr>
      <vt:lpstr>М. В. Ломоносов так определял роль союзов: </vt:lpstr>
      <vt:lpstr>Маршрут путешествия</vt:lpstr>
      <vt:lpstr>Слайд 4</vt:lpstr>
      <vt:lpstr>Этимология слова </vt:lpstr>
      <vt:lpstr>Союз - это</vt:lpstr>
      <vt:lpstr>Союзы  по составу бывают</vt:lpstr>
      <vt:lpstr>Союзы делятся на </vt:lpstr>
      <vt:lpstr>Слайд 9</vt:lpstr>
      <vt:lpstr>Слайд 10</vt:lpstr>
      <vt:lpstr>Слайд 11</vt:lpstr>
      <vt:lpstr>Слайд 12</vt:lpstr>
      <vt:lpstr>Использованные источники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Виртуальное путешествие в  Союзландию</dc:title>
  <dc:creator>Admin</dc:creator>
  <cp:lastModifiedBy>Admin</cp:lastModifiedBy>
  <cp:revision>79</cp:revision>
  <dcterms:created xsi:type="dcterms:W3CDTF">2012-04-08T11:18:06Z</dcterms:created>
  <dcterms:modified xsi:type="dcterms:W3CDTF">2012-08-05T15:01:00Z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TC011408031049</vt:lpwstr>
  </property>
</Properties>
</file>